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2181-E57C-4D62-92FE-C79F2F544A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9BDC2-52E6-49D9-A980-AF56741A5065}">
      <dgm:prSet/>
      <dgm:spPr/>
      <dgm:t>
        <a:bodyPr/>
        <a:lstStyle/>
        <a:p>
          <a:r>
            <a:rPr lang="en-US"/>
            <a:t>Dentist Offices are slow to change and still use paper forms</a:t>
          </a:r>
        </a:p>
      </dgm:t>
    </dgm:pt>
    <dgm:pt modelId="{E3EA229F-4545-4EDF-B4C6-A4464B60CC9A}" type="parTrans" cxnId="{6DA4F13B-303E-46F9-8AAC-18C1802E8C18}">
      <dgm:prSet/>
      <dgm:spPr/>
      <dgm:t>
        <a:bodyPr/>
        <a:lstStyle/>
        <a:p>
          <a:endParaRPr lang="en-US"/>
        </a:p>
      </dgm:t>
    </dgm:pt>
    <dgm:pt modelId="{E21EA84C-7E2E-44E1-81F0-5EF20990C0AE}" type="sibTrans" cxnId="{6DA4F13B-303E-46F9-8AAC-18C1802E8C18}">
      <dgm:prSet/>
      <dgm:spPr/>
      <dgm:t>
        <a:bodyPr/>
        <a:lstStyle/>
        <a:p>
          <a:endParaRPr lang="en-US"/>
        </a:p>
      </dgm:t>
    </dgm:pt>
    <dgm:pt modelId="{868CD228-2F70-42EA-B52A-CDA9EC226EE3}">
      <dgm:prSet/>
      <dgm:spPr/>
      <dgm:t>
        <a:bodyPr/>
        <a:lstStyle/>
        <a:p>
          <a:r>
            <a:rPr lang="en-US"/>
            <a:t>Requires front office staff to input data manually in FUSE</a:t>
          </a:r>
        </a:p>
      </dgm:t>
    </dgm:pt>
    <dgm:pt modelId="{E5880EBF-7EFA-4BC6-8827-F134C2DE9EBF}" type="parTrans" cxnId="{4E6FF48F-FA52-4E7C-8C88-6465A2306E0F}">
      <dgm:prSet/>
      <dgm:spPr/>
      <dgm:t>
        <a:bodyPr/>
        <a:lstStyle/>
        <a:p>
          <a:endParaRPr lang="en-US"/>
        </a:p>
      </dgm:t>
    </dgm:pt>
    <dgm:pt modelId="{4D8F83D7-21CB-4B80-9F53-B7E05B40DC42}" type="sibTrans" cxnId="{4E6FF48F-FA52-4E7C-8C88-6465A2306E0F}">
      <dgm:prSet/>
      <dgm:spPr/>
      <dgm:t>
        <a:bodyPr/>
        <a:lstStyle/>
        <a:p>
          <a:endParaRPr lang="en-US"/>
        </a:p>
      </dgm:t>
    </dgm:pt>
    <dgm:pt modelId="{B85139EE-B48E-4A59-A72E-CDEE929B365F}">
      <dgm:prSet/>
      <dgm:spPr/>
      <dgm:t>
        <a:bodyPr/>
        <a:lstStyle/>
        <a:p>
          <a:r>
            <a:rPr lang="en-US"/>
            <a:t>Time-consuming and error-prone</a:t>
          </a:r>
        </a:p>
      </dgm:t>
    </dgm:pt>
    <dgm:pt modelId="{D93EA1BF-A3EE-4A1A-99E2-9388905892BF}" type="parTrans" cxnId="{1325FC01-997A-44A9-9E10-6B853B46D61E}">
      <dgm:prSet/>
      <dgm:spPr/>
      <dgm:t>
        <a:bodyPr/>
        <a:lstStyle/>
        <a:p>
          <a:endParaRPr lang="en-US"/>
        </a:p>
      </dgm:t>
    </dgm:pt>
    <dgm:pt modelId="{32A64800-539C-4C25-AB1F-B54B0E744CBD}" type="sibTrans" cxnId="{1325FC01-997A-44A9-9E10-6B853B46D61E}">
      <dgm:prSet/>
      <dgm:spPr/>
      <dgm:t>
        <a:bodyPr/>
        <a:lstStyle/>
        <a:p>
          <a:endParaRPr lang="en-US"/>
        </a:p>
      </dgm:t>
    </dgm:pt>
    <dgm:pt modelId="{3925BD0D-CCE9-4A19-BF03-843899A7FAE6}">
      <dgm:prSet/>
      <dgm:spPr/>
      <dgm:t>
        <a:bodyPr/>
        <a:lstStyle/>
        <a:p>
          <a:r>
            <a:rPr lang="en-US"/>
            <a:t>Offices scan in insurance cards and enter the data manually </a:t>
          </a:r>
        </a:p>
      </dgm:t>
    </dgm:pt>
    <dgm:pt modelId="{622F4A5D-2F10-4F2F-A837-FB515A972F4A}" type="parTrans" cxnId="{907F4120-00BD-4DBC-85BB-6BC54BDCB58F}">
      <dgm:prSet/>
      <dgm:spPr/>
      <dgm:t>
        <a:bodyPr/>
        <a:lstStyle/>
        <a:p>
          <a:endParaRPr lang="en-US"/>
        </a:p>
      </dgm:t>
    </dgm:pt>
    <dgm:pt modelId="{9122FE3A-BFDE-4619-A507-9AD54E787F95}" type="sibTrans" cxnId="{907F4120-00BD-4DBC-85BB-6BC54BDCB58F}">
      <dgm:prSet/>
      <dgm:spPr/>
      <dgm:t>
        <a:bodyPr/>
        <a:lstStyle/>
        <a:p>
          <a:endParaRPr lang="en-US"/>
        </a:p>
      </dgm:t>
    </dgm:pt>
    <dgm:pt modelId="{6D8620A2-B42F-4A46-AC3A-128556ECBA23}">
      <dgm:prSet/>
      <dgm:spPr/>
      <dgm:t>
        <a:bodyPr/>
        <a:lstStyle/>
        <a:p>
          <a:r>
            <a:rPr lang="en-US"/>
            <a:t>Redundant and error-prone</a:t>
          </a:r>
        </a:p>
      </dgm:t>
    </dgm:pt>
    <dgm:pt modelId="{EE765D74-5387-4029-99A3-AFE806EAF595}" type="parTrans" cxnId="{C835D751-35C9-40D6-B89C-B11A5F7AF52C}">
      <dgm:prSet/>
      <dgm:spPr/>
      <dgm:t>
        <a:bodyPr/>
        <a:lstStyle/>
        <a:p>
          <a:endParaRPr lang="en-US"/>
        </a:p>
      </dgm:t>
    </dgm:pt>
    <dgm:pt modelId="{9B6FFCD4-7AC7-49C7-A061-F105F0EC4BE7}" type="sibTrans" cxnId="{C835D751-35C9-40D6-B89C-B11A5F7AF52C}">
      <dgm:prSet/>
      <dgm:spPr/>
      <dgm:t>
        <a:bodyPr/>
        <a:lstStyle/>
        <a:p>
          <a:endParaRPr lang="en-US"/>
        </a:p>
      </dgm:t>
    </dgm:pt>
    <dgm:pt modelId="{104DB47B-2157-4A91-89ED-9D224AA9A1FE}" type="pres">
      <dgm:prSet presAssocID="{8E982181-E57C-4D62-92FE-C79F2F544AD6}" presName="linear" presStyleCnt="0">
        <dgm:presLayoutVars>
          <dgm:animLvl val="lvl"/>
          <dgm:resizeHandles val="exact"/>
        </dgm:presLayoutVars>
      </dgm:prSet>
      <dgm:spPr/>
    </dgm:pt>
    <dgm:pt modelId="{0D73BA25-2478-4A8F-BA54-C26D9CFC10B4}" type="pres">
      <dgm:prSet presAssocID="{1CE9BDC2-52E6-49D9-A980-AF56741A50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259873-73F4-4F0A-813B-2D37C369486C}" type="pres">
      <dgm:prSet presAssocID="{E21EA84C-7E2E-44E1-81F0-5EF20990C0AE}" presName="spacer" presStyleCnt="0"/>
      <dgm:spPr/>
    </dgm:pt>
    <dgm:pt modelId="{AE797AA1-9318-49CE-A6DD-49CCB8A18AA0}" type="pres">
      <dgm:prSet presAssocID="{868CD228-2F70-42EA-B52A-CDA9EC226E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DEDF3C-E4AA-4A17-9206-B7E978E3EA55}" type="pres">
      <dgm:prSet presAssocID="{868CD228-2F70-42EA-B52A-CDA9EC226EE3}" presName="childText" presStyleLbl="revTx" presStyleIdx="0" presStyleCnt="2">
        <dgm:presLayoutVars>
          <dgm:bulletEnabled val="1"/>
        </dgm:presLayoutVars>
      </dgm:prSet>
      <dgm:spPr/>
    </dgm:pt>
    <dgm:pt modelId="{15FA8551-8C00-4D26-8C27-039E794CEE41}" type="pres">
      <dgm:prSet presAssocID="{3925BD0D-CCE9-4A19-BF03-843899A7FA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427528-9EDB-490F-B914-4E859551AF46}" type="pres">
      <dgm:prSet presAssocID="{3925BD0D-CCE9-4A19-BF03-843899A7FAE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325FC01-997A-44A9-9E10-6B853B46D61E}" srcId="{868CD228-2F70-42EA-B52A-CDA9EC226EE3}" destId="{B85139EE-B48E-4A59-A72E-CDEE929B365F}" srcOrd="0" destOrd="0" parTransId="{D93EA1BF-A3EE-4A1A-99E2-9388905892BF}" sibTransId="{32A64800-539C-4C25-AB1F-B54B0E744CBD}"/>
    <dgm:cxn modelId="{32AF4103-45C1-4956-935F-928C40F32D9A}" type="presOf" srcId="{868CD228-2F70-42EA-B52A-CDA9EC226EE3}" destId="{AE797AA1-9318-49CE-A6DD-49CCB8A18AA0}" srcOrd="0" destOrd="0" presId="urn:microsoft.com/office/officeart/2005/8/layout/vList2"/>
    <dgm:cxn modelId="{E6294C06-E36C-48C7-BF08-1560EA2BD91E}" type="presOf" srcId="{6D8620A2-B42F-4A46-AC3A-128556ECBA23}" destId="{5E427528-9EDB-490F-B914-4E859551AF46}" srcOrd="0" destOrd="0" presId="urn:microsoft.com/office/officeart/2005/8/layout/vList2"/>
    <dgm:cxn modelId="{50125117-387F-4D87-A3FB-B0D6792C5C69}" type="presOf" srcId="{B85139EE-B48E-4A59-A72E-CDEE929B365F}" destId="{00DEDF3C-E4AA-4A17-9206-B7E978E3EA55}" srcOrd="0" destOrd="0" presId="urn:microsoft.com/office/officeart/2005/8/layout/vList2"/>
    <dgm:cxn modelId="{907F4120-00BD-4DBC-85BB-6BC54BDCB58F}" srcId="{8E982181-E57C-4D62-92FE-C79F2F544AD6}" destId="{3925BD0D-CCE9-4A19-BF03-843899A7FAE6}" srcOrd="2" destOrd="0" parTransId="{622F4A5D-2F10-4F2F-A837-FB515A972F4A}" sibTransId="{9122FE3A-BFDE-4619-A507-9AD54E787F95}"/>
    <dgm:cxn modelId="{6DA4F13B-303E-46F9-8AAC-18C1802E8C18}" srcId="{8E982181-E57C-4D62-92FE-C79F2F544AD6}" destId="{1CE9BDC2-52E6-49D9-A980-AF56741A5065}" srcOrd="0" destOrd="0" parTransId="{E3EA229F-4545-4EDF-B4C6-A4464B60CC9A}" sibTransId="{E21EA84C-7E2E-44E1-81F0-5EF20990C0AE}"/>
    <dgm:cxn modelId="{D59ACD49-0921-4C40-94B2-545C91410D5B}" type="presOf" srcId="{3925BD0D-CCE9-4A19-BF03-843899A7FAE6}" destId="{15FA8551-8C00-4D26-8C27-039E794CEE41}" srcOrd="0" destOrd="0" presId="urn:microsoft.com/office/officeart/2005/8/layout/vList2"/>
    <dgm:cxn modelId="{C835D751-35C9-40D6-B89C-B11A5F7AF52C}" srcId="{3925BD0D-CCE9-4A19-BF03-843899A7FAE6}" destId="{6D8620A2-B42F-4A46-AC3A-128556ECBA23}" srcOrd="0" destOrd="0" parTransId="{EE765D74-5387-4029-99A3-AFE806EAF595}" sibTransId="{9B6FFCD4-7AC7-49C7-A061-F105F0EC4BE7}"/>
    <dgm:cxn modelId="{4E6FF48F-FA52-4E7C-8C88-6465A2306E0F}" srcId="{8E982181-E57C-4D62-92FE-C79F2F544AD6}" destId="{868CD228-2F70-42EA-B52A-CDA9EC226EE3}" srcOrd="1" destOrd="0" parTransId="{E5880EBF-7EFA-4BC6-8827-F134C2DE9EBF}" sibTransId="{4D8F83D7-21CB-4B80-9F53-B7E05B40DC42}"/>
    <dgm:cxn modelId="{63513DE6-C286-43E0-89CC-B798C4156A1F}" type="presOf" srcId="{1CE9BDC2-52E6-49D9-A980-AF56741A5065}" destId="{0D73BA25-2478-4A8F-BA54-C26D9CFC10B4}" srcOrd="0" destOrd="0" presId="urn:microsoft.com/office/officeart/2005/8/layout/vList2"/>
    <dgm:cxn modelId="{13A469EC-D6EC-4A47-8986-E982DF8365C6}" type="presOf" srcId="{8E982181-E57C-4D62-92FE-C79F2F544AD6}" destId="{104DB47B-2157-4A91-89ED-9D224AA9A1FE}" srcOrd="0" destOrd="0" presId="urn:microsoft.com/office/officeart/2005/8/layout/vList2"/>
    <dgm:cxn modelId="{78346D84-D0E7-42FD-8A85-40EF0964F9E2}" type="presParOf" srcId="{104DB47B-2157-4A91-89ED-9D224AA9A1FE}" destId="{0D73BA25-2478-4A8F-BA54-C26D9CFC10B4}" srcOrd="0" destOrd="0" presId="urn:microsoft.com/office/officeart/2005/8/layout/vList2"/>
    <dgm:cxn modelId="{0CCE1A44-E5A9-4238-A163-247E365F03D7}" type="presParOf" srcId="{104DB47B-2157-4A91-89ED-9D224AA9A1FE}" destId="{E0259873-73F4-4F0A-813B-2D37C369486C}" srcOrd="1" destOrd="0" presId="urn:microsoft.com/office/officeart/2005/8/layout/vList2"/>
    <dgm:cxn modelId="{0A075161-AF89-4CBB-A9A0-F04B4B54E486}" type="presParOf" srcId="{104DB47B-2157-4A91-89ED-9D224AA9A1FE}" destId="{AE797AA1-9318-49CE-A6DD-49CCB8A18AA0}" srcOrd="2" destOrd="0" presId="urn:microsoft.com/office/officeart/2005/8/layout/vList2"/>
    <dgm:cxn modelId="{53FD9E72-2737-413D-AF7B-5FE4EF66A36C}" type="presParOf" srcId="{104DB47B-2157-4A91-89ED-9D224AA9A1FE}" destId="{00DEDF3C-E4AA-4A17-9206-B7E978E3EA55}" srcOrd="3" destOrd="0" presId="urn:microsoft.com/office/officeart/2005/8/layout/vList2"/>
    <dgm:cxn modelId="{213F811B-C07F-46DA-A6BB-C2FAF2886B0C}" type="presParOf" srcId="{104DB47B-2157-4A91-89ED-9D224AA9A1FE}" destId="{15FA8551-8C00-4D26-8C27-039E794CEE41}" srcOrd="4" destOrd="0" presId="urn:microsoft.com/office/officeart/2005/8/layout/vList2"/>
    <dgm:cxn modelId="{7DB7B6EA-EA7A-46C1-80A2-09271875A735}" type="presParOf" srcId="{104DB47B-2157-4A91-89ED-9D224AA9A1FE}" destId="{5E427528-9EDB-490F-B914-4E859551AF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6C8D6-395F-43FE-BE27-BBDDC3D5A8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0E2913D-8085-49C5-908C-BF1FC4EE25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Veterinarian</a:t>
          </a:r>
        </a:p>
      </dgm:t>
    </dgm:pt>
    <dgm:pt modelId="{316462F3-D0EC-44DF-B6B7-141023FCBA81}" type="parTrans" cxnId="{F27F67C7-A9E3-4209-8C3B-BE7A0CC6CE3B}">
      <dgm:prSet/>
      <dgm:spPr/>
      <dgm:t>
        <a:bodyPr/>
        <a:lstStyle/>
        <a:p>
          <a:endParaRPr lang="en-US"/>
        </a:p>
      </dgm:t>
    </dgm:pt>
    <dgm:pt modelId="{DE9F2474-70A1-4BEA-8A89-F885BA78D79B}" type="sibTrans" cxnId="{F27F67C7-A9E3-4209-8C3B-BE7A0CC6CE3B}">
      <dgm:prSet/>
      <dgm:spPr/>
      <dgm:t>
        <a:bodyPr/>
        <a:lstStyle/>
        <a:p>
          <a:endParaRPr lang="en-US"/>
        </a:p>
      </dgm:t>
    </dgm:pt>
    <dgm:pt modelId="{A2B18ED6-658B-4C28-A9AE-4E0C8DFFB1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Livestock Management System</a:t>
          </a:r>
        </a:p>
      </dgm:t>
    </dgm:pt>
    <dgm:pt modelId="{37F09DF0-B8E6-42E0-B981-2BDACD592BB9}" type="parTrans" cxnId="{BF9E5D94-4FFA-47DA-9B1F-CF643834921F}">
      <dgm:prSet/>
      <dgm:spPr/>
      <dgm:t>
        <a:bodyPr/>
        <a:lstStyle/>
        <a:p>
          <a:endParaRPr lang="en-US"/>
        </a:p>
      </dgm:t>
    </dgm:pt>
    <dgm:pt modelId="{5529EC4F-37AE-4963-AEA2-66DECB2E98EB}" type="sibTrans" cxnId="{BF9E5D94-4FFA-47DA-9B1F-CF643834921F}">
      <dgm:prSet/>
      <dgm:spPr/>
      <dgm:t>
        <a:bodyPr/>
        <a:lstStyle/>
        <a:p>
          <a:endParaRPr lang="en-US"/>
        </a:p>
      </dgm:t>
    </dgm:pt>
    <dgm:pt modelId="{73D9899C-D0A7-4336-8331-F57426F29B58}" type="pres">
      <dgm:prSet presAssocID="{CB46C8D6-395F-43FE-BE27-BBDDC3D5A8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1D9AD8-2FAB-4921-9BFC-540D3845922A}" type="pres">
      <dgm:prSet presAssocID="{70E2913D-8085-49C5-908C-BF1FC4EE25D8}" presName="hierRoot1" presStyleCnt="0"/>
      <dgm:spPr/>
    </dgm:pt>
    <dgm:pt modelId="{9F2E8987-CD41-41A8-90BA-EBBE5CA9F2EE}" type="pres">
      <dgm:prSet presAssocID="{70E2913D-8085-49C5-908C-BF1FC4EE25D8}" presName="composite" presStyleCnt="0"/>
      <dgm:spPr/>
    </dgm:pt>
    <dgm:pt modelId="{2F85F98F-3B1D-453F-9E0D-BF5D2F8709CB}" type="pres">
      <dgm:prSet presAssocID="{70E2913D-8085-49C5-908C-BF1FC4EE25D8}" presName="background" presStyleLbl="node0" presStyleIdx="0" presStyleCnt="2"/>
      <dgm:spPr/>
    </dgm:pt>
    <dgm:pt modelId="{D3943214-A192-4FE4-8DBC-43E4350C4BD2}" type="pres">
      <dgm:prSet presAssocID="{70E2913D-8085-49C5-908C-BF1FC4EE25D8}" presName="text" presStyleLbl="fgAcc0" presStyleIdx="0" presStyleCnt="2">
        <dgm:presLayoutVars>
          <dgm:chPref val="3"/>
        </dgm:presLayoutVars>
      </dgm:prSet>
      <dgm:spPr/>
    </dgm:pt>
    <dgm:pt modelId="{6F869D02-5E7D-409F-ADF1-57780B1FDED1}" type="pres">
      <dgm:prSet presAssocID="{70E2913D-8085-49C5-908C-BF1FC4EE25D8}" presName="hierChild2" presStyleCnt="0"/>
      <dgm:spPr/>
    </dgm:pt>
    <dgm:pt modelId="{3C0E9F3D-D1AC-4664-966A-F19CE1D2BF5A}" type="pres">
      <dgm:prSet presAssocID="{A2B18ED6-658B-4C28-A9AE-4E0C8DFFB1AF}" presName="hierRoot1" presStyleCnt="0"/>
      <dgm:spPr/>
    </dgm:pt>
    <dgm:pt modelId="{784DAE5B-7797-449E-9195-F3D5ACDD7B4C}" type="pres">
      <dgm:prSet presAssocID="{A2B18ED6-658B-4C28-A9AE-4E0C8DFFB1AF}" presName="composite" presStyleCnt="0"/>
      <dgm:spPr/>
    </dgm:pt>
    <dgm:pt modelId="{7B1A8F28-445A-4266-B12F-972978DFBADD}" type="pres">
      <dgm:prSet presAssocID="{A2B18ED6-658B-4C28-A9AE-4E0C8DFFB1AF}" presName="background" presStyleLbl="node0" presStyleIdx="1" presStyleCnt="2"/>
      <dgm:spPr/>
    </dgm:pt>
    <dgm:pt modelId="{864910C8-FB88-4A5C-BC69-5D3E34C4CA19}" type="pres">
      <dgm:prSet presAssocID="{A2B18ED6-658B-4C28-A9AE-4E0C8DFFB1AF}" presName="text" presStyleLbl="fgAcc0" presStyleIdx="1" presStyleCnt="2">
        <dgm:presLayoutVars>
          <dgm:chPref val="3"/>
        </dgm:presLayoutVars>
      </dgm:prSet>
      <dgm:spPr/>
    </dgm:pt>
    <dgm:pt modelId="{D205C1CF-46CA-4CF3-88CE-2EE541A2DC9D}" type="pres">
      <dgm:prSet presAssocID="{A2B18ED6-658B-4C28-A9AE-4E0C8DFFB1AF}" presName="hierChild2" presStyleCnt="0"/>
      <dgm:spPr/>
    </dgm:pt>
  </dgm:ptLst>
  <dgm:cxnLst>
    <dgm:cxn modelId="{21A5432C-281F-4995-9FAA-814904D8D813}" type="presOf" srcId="{CB46C8D6-395F-43FE-BE27-BBDDC3D5A8ED}" destId="{73D9899C-D0A7-4336-8331-F57426F29B58}" srcOrd="0" destOrd="0" presId="urn:microsoft.com/office/officeart/2005/8/layout/hierarchy1"/>
    <dgm:cxn modelId="{C7C63A60-1809-499A-94EF-CB19BE893F64}" type="presOf" srcId="{A2B18ED6-658B-4C28-A9AE-4E0C8DFFB1AF}" destId="{864910C8-FB88-4A5C-BC69-5D3E34C4CA19}" srcOrd="0" destOrd="0" presId="urn:microsoft.com/office/officeart/2005/8/layout/hierarchy1"/>
    <dgm:cxn modelId="{BF9E5D94-4FFA-47DA-9B1F-CF643834921F}" srcId="{CB46C8D6-395F-43FE-BE27-BBDDC3D5A8ED}" destId="{A2B18ED6-658B-4C28-A9AE-4E0C8DFFB1AF}" srcOrd="1" destOrd="0" parTransId="{37F09DF0-B8E6-42E0-B981-2BDACD592BB9}" sibTransId="{5529EC4F-37AE-4963-AEA2-66DECB2E98EB}"/>
    <dgm:cxn modelId="{E3AB41BA-4DB6-4F82-AE45-A950877E00F9}" type="presOf" srcId="{70E2913D-8085-49C5-908C-BF1FC4EE25D8}" destId="{D3943214-A192-4FE4-8DBC-43E4350C4BD2}" srcOrd="0" destOrd="0" presId="urn:microsoft.com/office/officeart/2005/8/layout/hierarchy1"/>
    <dgm:cxn modelId="{F27F67C7-A9E3-4209-8C3B-BE7A0CC6CE3B}" srcId="{CB46C8D6-395F-43FE-BE27-BBDDC3D5A8ED}" destId="{70E2913D-8085-49C5-908C-BF1FC4EE25D8}" srcOrd="0" destOrd="0" parTransId="{316462F3-D0EC-44DF-B6B7-141023FCBA81}" sibTransId="{DE9F2474-70A1-4BEA-8A89-F885BA78D79B}"/>
    <dgm:cxn modelId="{A52AE713-B5BF-46EB-A312-43147EAF41A5}" type="presParOf" srcId="{73D9899C-D0A7-4336-8331-F57426F29B58}" destId="{241D9AD8-2FAB-4921-9BFC-540D3845922A}" srcOrd="0" destOrd="0" presId="urn:microsoft.com/office/officeart/2005/8/layout/hierarchy1"/>
    <dgm:cxn modelId="{34ED1E32-7AC8-4BE1-ACD6-2E5F401A9F3B}" type="presParOf" srcId="{241D9AD8-2FAB-4921-9BFC-540D3845922A}" destId="{9F2E8987-CD41-41A8-90BA-EBBE5CA9F2EE}" srcOrd="0" destOrd="0" presId="urn:microsoft.com/office/officeart/2005/8/layout/hierarchy1"/>
    <dgm:cxn modelId="{C6A2466E-6B17-4E22-AD03-3603CB00EED6}" type="presParOf" srcId="{9F2E8987-CD41-41A8-90BA-EBBE5CA9F2EE}" destId="{2F85F98F-3B1D-453F-9E0D-BF5D2F8709CB}" srcOrd="0" destOrd="0" presId="urn:microsoft.com/office/officeart/2005/8/layout/hierarchy1"/>
    <dgm:cxn modelId="{7246F89C-2B49-48D7-96D0-6E02EE893921}" type="presParOf" srcId="{9F2E8987-CD41-41A8-90BA-EBBE5CA9F2EE}" destId="{D3943214-A192-4FE4-8DBC-43E4350C4BD2}" srcOrd="1" destOrd="0" presId="urn:microsoft.com/office/officeart/2005/8/layout/hierarchy1"/>
    <dgm:cxn modelId="{1E7C34F2-CA9B-48F4-91D4-6A8F2C2707BA}" type="presParOf" srcId="{241D9AD8-2FAB-4921-9BFC-540D3845922A}" destId="{6F869D02-5E7D-409F-ADF1-57780B1FDED1}" srcOrd="1" destOrd="0" presId="urn:microsoft.com/office/officeart/2005/8/layout/hierarchy1"/>
    <dgm:cxn modelId="{21CEA463-A1E9-447E-BE3C-C267AEC7B0B1}" type="presParOf" srcId="{73D9899C-D0A7-4336-8331-F57426F29B58}" destId="{3C0E9F3D-D1AC-4664-966A-F19CE1D2BF5A}" srcOrd="1" destOrd="0" presId="urn:microsoft.com/office/officeart/2005/8/layout/hierarchy1"/>
    <dgm:cxn modelId="{B544BC93-A1A2-4F30-9B0F-DDB1EEBB35BA}" type="presParOf" srcId="{3C0E9F3D-D1AC-4664-966A-F19CE1D2BF5A}" destId="{784DAE5B-7797-449E-9195-F3D5ACDD7B4C}" srcOrd="0" destOrd="0" presId="urn:microsoft.com/office/officeart/2005/8/layout/hierarchy1"/>
    <dgm:cxn modelId="{7CF5D752-7CAD-4784-8484-578DF2CBAAC6}" type="presParOf" srcId="{784DAE5B-7797-449E-9195-F3D5ACDD7B4C}" destId="{7B1A8F28-445A-4266-B12F-972978DFBADD}" srcOrd="0" destOrd="0" presId="urn:microsoft.com/office/officeart/2005/8/layout/hierarchy1"/>
    <dgm:cxn modelId="{8B89BCD9-B38B-4822-856D-FFE4919131FD}" type="presParOf" srcId="{784DAE5B-7797-449E-9195-F3D5ACDD7B4C}" destId="{864910C8-FB88-4A5C-BC69-5D3E34C4CA19}" srcOrd="1" destOrd="0" presId="urn:microsoft.com/office/officeart/2005/8/layout/hierarchy1"/>
    <dgm:cxn modelId="{BE64AC4F-5639-4257-9F18-B5EA473CDE61}" type="presParOf" srcId="{3C0E9F3D-D1AC-4664-966A-F19CE1D2BF5A}" destId="{D205C1CF-46CA-4CF3-88CE-2EE541A2DC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3BA25-2478-4A8F-BA54-C26D9CFC10B4}">
      <dsp:nvSpPr>
        <dsp:cNvPr id="0" name=""/>
        <dsp:cNvSpPr/>
      </dsp:nvSpPr>
      <dsp:spPr>
        <a:xfrm>
          <a:off x="0" y="97198"/>
          <a:ext cx="6949440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Dentist Offices are slow to change and still use paper forms</a:t>
          </a:r>
        </a:p>
      </dsp:txBody>
      <dsp:txXfrm>
        <a:off x="69908" y="167106"/>
        <a:ext cx="6809624" cy="1292264"/>
      </dsp:txXfrm>
    </dsp:sp>
    <dsp:sp modelId="{AE797AA1-9318-49CE-A6DD-49CCB8A18AA0}">
      <dsp:nvSpPr>
        <dsp:cNvPr id="0" name=""/>
        <dsp:cNvSpPr/>
      </dsp:nvSpPr>
      <dsp:spPr>
        <a:xfrm>
          <a:off x="0" y="1632958"/>
          <a:ext cx="6949440" cy="14320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Requires front office staff to input data manually in FUSE</a:t>
          </a:r>
        </a:p>
      </dsp:txBody>
      <dsp:txXfrm>
        <a:off x="69908" y="1702866"/>
        <a:ext cx="6809624" cy="1292264"/>
      </dsp:txXfrm>
    </dsp:sp>
    <dsp:sp modelId="{00DEDF3C-E4AA-4A17-9206-B7E978E3EA55}">
      <dsp:nvSpPr>
        <dsp:cNvPr id="0" name=""/>
        <dsp:cNvSpPr/>
      </dsp:nvSpPr>
      <dsp:spPr>
        <a:xfrm>
          <a:off x="0" y="3065038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Time-consuming and error-prone</a:t>
          </a:r>
        </a:p>
      </dsp:txBody>
      <dsp:txXfrm>
        <a:off x="0" y="3065038"/>
        <a:ext cx="6949440" cy="596160"/>
      </dsp:txXfrm>
    </dsp:sp>
    <dsp:sp modelId="{15FA8551-8C00-4D26-8C27-039E794CEE41}">
      <dsp:nvSpPr>
        <dsp:cNvPr id="0" name=""/>
        <dsp:cNvSpPr/>
      </dsp:nvSpPr>
      <dsp:spPr>
        <a:xfrm>
          <a:off x="0" y="3661199"/>
          <a:ext cx="6949440" cy="1432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Offices scan in insurance cards and enter the data manually </a:t>
          </a:r>
        </a:p>
      </dsp:txBody>
      <dsp:txXfrm>
        <a:off x="69908" y="3731107"/>
        <a:ext cx="6809624" cy="1292264"/>
      </dsp:txXfrm>
    </dsp:sp>
    <dsp:sp modelId="{5E427528-9EDB-490F-B914-4E859551AF46}">
      <dsp:nvSpPr>
        <dsp:cNvPr id="0" name=""/>
        <dsp:cNvSpPr/>
      </dsp:nvSpPr>
      <dsp:spPr>
        <a:xfrm>
          <a:off x="0" y="5093279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Redundant and error-prone</a:t>
          </a:r>
        </a:p>
      </dsp:txBody>
      <dsp:txXfrm>
        <a:off x="0" y="5093279"/>
        <a:ext cx="6949440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5F98F-3B1D-453F-9E0D-BF5D2F8709CB}">
      <dsp:nvSpPr>
        <dsp:cNvPr id="0" name=""/>
        <dsp:cNvSpPr/>
      </dsp:nvSpPr>
      <dsp:spPr>
        <a:xfrm>
          <a:off x="567" y="1069334"/>
          <a:ext cx="1991044" cy="1264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943214-A192-4FE4-8DBC-43E4350C4BD2}">
      <dsp:nvSpPr>
        <dsp:cNvPr id="0" name=""/>
        <dsp:cNvSpPr/>
      </dsp:nvSpPr>
      <dsp:spPr>
        <a:xfrm>
          <a:off x="221794" y="1279500"/>
          <a:ext cx="1991044" cy="1264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Veterinarian</a:t>
          </a:r>
        </a:p>
      </dsp:txBody>
      <dsp:txXfrm>
        <a:off x="258824" y="1316530"/>
        <a:ext cx="1916984" cy="1190253"/>
      </dsp:txXfrm>
    </dsp:sp>
    <dsp:sp modelId="{7B1A8F28-445A-4266-B12F-972978DFBADD}">
      <dsp:nvSpPr>
        <dsp:cNvPr id="0" name=""/>
        <dsp:cNvSpPr/>
      </dsp:nvSpPr>
      <dsp:spPr>
        <a:xfrm>
          <a:off x="2434066" y="1069334"/>
          <a:ext cx="1991044" cy="1264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4910C8-FB88-4A5C-BC69-5D3E34C4CA19}">
      <dsp:nvSpPr>
        <dsp:cNvPr id="0" name=""/>
        <dsp:cNvSpPr/>
      </dsp:nvSpPr>
      <dsp:spPr>
        <a:xfrm>
          <a:off x="2655293" y="1279500"/>
          <a:ext cx="1991044" cy="1264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Livestock Management System</a:t>
          </a:r>
        </a:p>
      </dsp:txBody>
      <dsp:txXfrm>
        <a:off x="2692323" y="1316530"/>
        <a:ext cx="1916984" cy="1190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9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63F19-7975-3FBC-C96C-21ACBCA04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420" y="1387927"/>
            <a:ext cx="321250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AI to accurately process paper forms</a:t>
            </a:r>
          </a:p>
        </p:txBody>
      </p:sp>
      <p:pic>
        <p:nvPicPr>
          <p:cNvPr id="6" name="Picture 5" descr="A logo of a robot&#10;&#10;AI-generated content may be incorrect.">
            <a:extLst>
              <a:ext uri="{FF2B5EF4-FFF2-40B4-BE49-F238E27FC236}">
                <a16:creationId xmlns:a16="http://schemas.microsoft.com/office/drawing/2014/main" id="{384902EA-DC1A-3442-61A3-43BB610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05" r="-2" b="-2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2933B77-0E29-D8A2-C25D-A48D40D7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420" y="3412998"/>
            <a:ext cx="3212502" cy="27673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Team Members:</a:t>
            </a: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Jeff Shamley</a:t>
            </a: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Alex Fearday</a:t>
            </a: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Valencia Vaughn</a:t>
            </a: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Josh Westerlund</a:t>
            </a:r>
          </a:p>
        </p:txBody>
      </p:sp>
    </p:spTree>
    <p:extLst>
      <p:ext uri="{BB962C8B-B14F-4D97-AF65-F5344CB8AC3E}">
        <p14:creationId xmlns:p14="http://schemas.microsoft.com/office/powerpoint/2010/main" val="15465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blue scrubs holding a paper and looking at a computer&#10;&#10;AI-generated content may be incorrect.">
            <a:extLst>
              <a:ext uri="{FF2B5EF4-FFF2-40B4-BE49-F238E27FC236}">
                <a16:creationId xmlns:a16="http://schemas.microsoft.com/office/drawing/2014/main" id="{F3D46489-0404-35D5-3C31-A978B65F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14" b="24663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9514D-F7C6-9B7C-80E1-EB6317D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The Pain</a:t>
            </a:r>
          </a:p>
        </p:txBody>
      </p:sp>
    </p:spTree>
    <p:extLst>
      <p:ext uri="{BB962C8B-B14F-4D97-AF65-F5344CB8AC3E}">
        <p14:creationId xmlns:p14="http://schemas.microsoft.com/office/powerpoint/2010/main" val="7859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B1F1-5FBD-5B35-B98D-F7898F6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The Value Proposition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6FE102-34EA-0E76-161D-D3271ED06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19104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5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0B72E-DAB9-4A1E-250A-356C9342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09EAC8-CDBD-2B87-E961-C2C9558F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D531-3615-5D79-ED7C-2F82B237A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39" b="1453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16C651-3A95-777C-7EC7-1F4C0B74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F19B3-A8D6-58D0-D5FB-F2A1517E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9498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6022E-3B2C-7829-36E2-CE5A64D794DE}"/>
              </a:ext>
            </a:extLst>
          </p:cNvPr>
          <p:cNvSpPr txBox="1"/>
          <p:nvPr/>
        </p:nvSpPr>
        <p:spPr>
          <a:xfrm>
            <a:off x="949179" y="1693333"/>
            <a:ext cx="373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offices use whatever forms they want, have them scan all the forms and insurance cards, and let AI take care of the rest.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9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75B3-00C4-445A-A812-F23F033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064-CB7E-5CF7-DB8D-6297F9C9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Dynamsoft Scanner – Already used in FUSE to scan documents</a:t>
            </a:r>
          </a:p>
          <a:p>
            <a:r>
              <a:rPr lang="en-US" dirty="0"/>
              <a:t>Azure AI</a:t>
            </a:r>
          </a:p>
          <a:p>
            <a:pPr lvl="1"/>
            <a:r>
              <a:rPr lang="en-US" dirty="0"/>
              <a:t>Insurance Card Model already exists</a:t>
            </a:r>
          </a:p>
          <a:p>
            <a:pPr lvl="1"/>
            <a:r>
              <a:rPr lang="en-US" dirty="0"/>
              <a:t>Document Model requires training on new patient forms</a:t>
            </a:r>
          </a:p>
          <a:p>
            <a:pPr lvl="1"/>
            <a:r>
              <a:rPr lang="en-US" dirty="0"/>
              <a:t>All data from scanned documents comes back in JSON key value pairs</a:t>
            </a:r>
          </a:p>
          <a:p>
            <a:r>
              <a:rPr lang="en-US" dirty="0"/>
              <a:t>Create middleware to process JSON and send data to the corresponding endpoints in FUSE</a:t>
            </a:r>
          </a:p>
        </p:txBody>
      </p:sp>
    </p:spTree>
    <p:extLst>
      <p:ext uri="{BB962C8B-B14F-4D97-AF65-F5344CB8AC3E}">
        <p14:creationId xmlns:p14="http://schemas.microsoft.com/office/powerpoint/2010/main" val="230867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2AA4-183F-95DA-7E4F-1FAEECC0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C549-C260-9738-AF5F-96F679E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142F-51C5-C414-B804-52FE44D1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Use Cases</a:t>
            </a:r>
          </a:p>
        </p:txBody>
      </p:sp>
      <p:pic>
        <p:nvPicPr>
          <p:cNvPr id="4" name="Picture 3" descr="Two men looking at a cow&#10;&#10;AI-generated content may be incorrect.">
            <a:extLst>
              <a:ext uri="{FF2B5EF4-FFF2-40B4-BE49-F238E27FC236}">
                <a16:creationId xmlns:a16="http://schemas.microsoft.com/office/drawing/2014/main" id="{2BA7B8C2-51B9-0439-C250-E01C3C19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0" r="981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493D6-9899-FF52-1E18-186116C3A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62139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448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150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Neue Haas Grotesk Text Pro</vt:lpstr>
      <vt:lpstr>Office Theme</vt:lpstr>
      <vt:lpstr>Using AI to accurately process paper forms</vt:lpstr>
      <vt:lpstr>The Pain</vt:lpstr>
      <vt:lpstr>The Value Proposition</vt:lpstr>
      <vt:lpstr>What If…</vt:lpstr>
      <vt:lpstr>Technology</vt:lpstr>
      <vt:lpstr>Demo</vt:lpstr>
      <vt:lpstr>Use Cases</vt:lpstr>
    </vt:vector>
  </TitlesOfParts>
  <Company>Patterson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Westerlund, Josh</dc:creator>
  <cp:lastModifiedBy>Westerlund, Josh</cp:lastModifiedBy>
  <cp:revision>9</cp:revision>
  <dcterms:created xsi:type="dcterms:W3CDTF">2025-06-25T17:30:12Z</dcterms:created>
  <dcterms:modified xsi:type="dcterms:W3CDTF">2025-06-26T20:15:30Z</dcterms:modified>
</cp:coreProperties>
</file>